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sldIdLst>
    <p:sldId id="268" r:id="rId5"/>
    <p:sldId id="310" r:id="rId6"/>
    <p:sldId id="320" r:id="rId7"/>
    <p:sldId id="313" r:id="rId8"/>
    <p:sldId id="312" r:id="rId9"/>
    <p:sldId id="314" r:id="rId10"/>
    <p:sldId id="315" r:id="rId11"/>
    <p:sldId id="316" r:id="rId12"/>
    <p:sldId id="317" r:id="rId13"/>
    <p:sldId id="318" r:id="rId14"/>
    <p:sldId id="319" r:id="rId15"/>
    <p:sldId id="32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BAA361-6DC7-4A1B-BAFD-5B98D3563DDF}">
          <p14:sldIdLst>
            <p14:sldId id="268"/>
            <p14:sldId id="310"/>
            <p14:sldId id="320"/>
            <p14:sldId id="313"/>
            <p14:sldId id="312"/>
            <p14:sldId id="314"/>
            <p14:sldId id="315"/>
            <p14:sldId id="316"/>
            <p14:sldId id="317"/>
            <p14:sldId id="318"/>
            <p14:sldId id="319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090" autoAdjust="0"/>
  </p:normalViewPr>
  <p:slideViewPr>
    <p:cSldViewPr snapToGrid="0">
      <p:cViewPr varScale="1">
        <p:scale>
          <a:sx n="77" d="100"/>
          <a:sy n="77" d="100"/>
        </p:scale>
        <p:origin x="86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7C3DF-3501-4475-94E8-64D0D922F682}" type="datetimeFigureOut">
              <a:rPr lang="en-JM" smtClean="0"/>
              <a:t>10/8/2025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97D10-3463-4FEC-B4CE-AE385197A7A3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857738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today's technology-driven world, AI and LLM technologies are rapidly transforming industries. </a:t>
            </a:r>
          </a:p>
          <a:p>
            <a:r>
              <a:rPr lang="en-US" dirty="0"/>
              <a:t>While we focus on the software side of AI-algorithms, stats, it's the hardware, specifically GPUs, that truly powers these advances in AI.</a:t>
            </a:r>
            <a:endParaRPr lang="en-J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97D10-3463-4FEC-B4CE-AE385197A7A3}" type="slidenum">
              <a:rPr lang="en-JM" smtClean="0"/>
              <a:t>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652817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B197C-8FFA-4FA0-ED48-ACF4C979F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DAD864-963F-E4AA-390F-C1AAC40EA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097D92-46B0-15DB-0744-7D7ADB2D9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summary, the progress we currently see in AI wouldn't be possible without the hardware advancements provided by Nvidia's GPUs.</a:t>
            </a:r>
          </a:p>
          <a:p>
            <a:r>
              <a:rPr lang="en-US" dirty="0"/>
              <a:t>Their parallel architecture has helped breakthroughs in ML, DL, and GenAI.</a:t>
            </a:r>
            <a:endParaRPr lang="en-JM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53DC3-626F-1144-C775-E58812BA8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97D10-3463-4FEC-B4CE-AE385197A7A3}" type="slidenum">
              <a:rPr lang="en-JM" smtClean="0"/>
              <a:t>11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538362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3B431-7708-4D6A-B743-8B52BE417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AE306C-242E-883B-3AF1-D753E72F0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BB83B-A56E-1274-C053-41937417B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GPU is a processor designed to handle specialized, highly parallel tasks. In contrast, a CPU is designed for generalized tasks with fewer cores.</a:t>
            </a:r>
          </a:p>
          <a:p>
            <a:r>
              <a:rPr lang="en-US" dirty="0"/>
              <a:t>A CPU has fewer, more powerful cores(2-16), like a few strong workers, whereas a GPU has a large number of simple cores(3000-10,000), like many weak workers.</a:t>
            </a:r>
          </a:p>
          <a:p>
            <a:r>
              <a:rPr lang="en-US" dirty="0"/>
              <a:t>This difference is what makes CPUs best for general, sequential tasks and GPUs for a large number of simple and repetitive tasks which needs to be executed simultaneously.</a:t>
            </a:r>
            <a:endParaRPr lang="en-JM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53320-9E8D-7C86-3ADE-834F37AAE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97D10-3463-4FEC-B4CE-AE385197A7A3}" type="slidenum">
              <a:rPr lang="en-JM" smtClean="0"/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021613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C0092-B5BA-ACDC-6A39-C1D08E50D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40904-2794-401E-BB83-F371E0A7F6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29311E-7BBB-8D6D-2711-B5721F77E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GPUs were originally invented to tackle the parallel workload of graphics rendering in video games and 3D applications.</a:t>
            </a:r>
          </a:p>
          <a:p>
            <a:r>
              <a:rPr lang="en-US" dirty="0"/>
              <a:t>The GPU architecture was engineered to process these massive pixel data simultaneously, effectively performing parallel computing.</a:t>
            </a:r>
          </a:p>
          <a:p>
            <a:r>
              <a:rPr lang="en-US" dirty="0"/>
              <a:t>This architecture also makes GPUs suited for other problems that require parallelism.</a:t>
            </a:r>
            <a:endParaRPr lang="en-JM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7E1DB-E34E-1A9C-71AB-E98A0D0AF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97D10-3463-4FEC-B4CE-AE385197A7A3}" type="slidenum">
              <a:rPr lang="en-JM" smtClean="0"/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91661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59EB0-3E0E-D0DB-E95A-3ABE37B2F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522DCE-A4C0-5BDD-150F-F92D87E524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36DD12-E824-A18C-E1C7-D7B73EBCE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GPUs can spread a single task across thousands of cores(mini-workers), where these sub-tasks are processed/executed simultaneously, independent of each other.</a:t>
            </a:r>
          </a:p>
          <a:p>
            <a:r>
              <a:rPr lang="en-US" dirty="0"/>
              <a:t>This capability is known as Parallel Processing</a:t>
            </a:r>
            <a:endParaRPr lang="en-JM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C9661-FE54-20F7-0F43-784DB00D84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97D10-3463-4FEC-B4CE-AE385197A7A3}" type="slidenum">
              <a:rPr lang="en-JM" smtClean="0"/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462961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6BC47-DE5C-DC48-7315-328056347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E84982-B2F3-ED33-6579-14959BB0B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E38BC-BF04-527B-25DD-1AA574E9B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Nvidia revolutionized the GPU market with the launch of GeForce 256 in 1999, the first GPU with 32 mb memory. It was purpose-built for real-time 3D rendering and gaming.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Today's top-end GeForce GPU is RTX 5090, which has over 20000 cores with 32 GB of memory. It is built for Gaming, 3D rendering, Video Editing, and AI.</a:t>
            </a:r>
            <a:endParaRPr lang="en-JM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B8B13-12AD-CB64-D9F1-CE6A41C6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97D10-3463-4FEC-B4CE-AE385197A7A3}" type="slidenum">
              <a:rPr lang="en-JM" smtClean="0"/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979747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4A901-1648-154C-8C5A-3C66B2395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FF8328-4CF8-8450-E6E9-E376DE28D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CBD482-F5C8-B384-62C0-F31C22824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and deep learning tasks require a massive number of mathematical calculations, like matrix multiplication. </a:t>
            </a:r>
          </a:p>
          <a:p>
            <a:r>
              <a:rPr lang="en-US" dirty="0"/>
              <a:t>Training or Inferencing these models involves repetitive calculations, which can be divided into small, independent tasks. </a:t>
            </a:r>
          </a:p>
          <a:p>
            <a:r>
              <a:rPr lang="en-US" dirty="0"/>
              <a:t>Which is why training and inference in AI and LLMs are well-suited for parallel processing.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4E056-CAC7-7EBF-2523-2271D9CF1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97D10-3463-4FEC-B4CE-AE385197A7A3}" type="slidenum">
              <a:rPr lang="en-JM" smtClean="0"/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86106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B6613-547C-65D2-0CAE-BDC63D441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0CABD-A3A7-5F67-BD28-8670C2A35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8DC0AC-EC1A-45C2-AD25-89EB74891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Nvidia developed the CUDA(Compute Unified Device Architecture) platform to allow programmers to utilize the GPU for these parallel tasks. </a:t>
            </a:r>
          </a:p>
          <a:p>
            <a:r>
              <a:rPr lang="en-US" dirty="0"/>
              <a:t>CUDA divides a single task into thousands of threads and executes the task simultaneously, independent of each other.</a:t>
            </a:r>
          </a:p>
          <a:p>
            <a:r>
              <a:rPr lang="en-US" dirty="0"/>
              <a:t>CUDA cores are the sub-workers inside a GPU which execute these sub-tasks parallelly.</a:t>
            </a:r>
          </a:p>
          <a:p>
            <a:endParaRPr lang="en-US" dirty="0"/>
          </a:p>
          <a:p>
            <a:r>
              <a:rPr lang="en-US" dirty="0"/>
              <a:t>To push performance further, Nvidia created Tensor cores for the needs of ML, DL, which are more efficient at matrix calculations than CUDA cores.</a:t>
            </a:r>
          </a:p>
          <a:p>
            <a:r>
              <a:rPr lang="en-US" dirty="0"/>
              <a:t>These Tensor cores are utilized for the tasks of AI and LLM for performing the Matrix Multiplication, improving the Training and Inference</a:t>
            </a:r>
            <a:endParaRPr lang="en-JM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1B953-3C93-55A6-158E-FBD4737549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97D10-3463-4FEC-B4CE-AE385197A7A3}" type="slidenum">
              <a:rPr lang="en-JM" smtClean="0"/>
              <a:t>8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406314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60CF9-2D52-AEEF-F138-7D71E5D39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B5ABB8-62D6-1660-03C7-FE10DF949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63AB7A-C59F-82CB-9E37-A901AB8C9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 these advancements, frameworks like Tensorflow(Google) and PyTorch(Meta) are developed to utilize Nvidia GPU and CUDA capabilities to perform parallel computing.</a:t>
            </a:r>
          </a:p>
          <a:p>
            <a:r>
              <a:rPr lang="en-US" dirty="0"/>
              <a:t>Which improves the training and inference in DL and LLM.</a:t>
            </a:r>
            <a:endParaRPr lang="en-JM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CDA4D-3C72-4304-3A99-049DF65A2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97D10-3463-4FEC-B4CE-AE385197A7A3}" type="slidenum">
              <a:rPr lang="en-JM" smtClean="0"/>
              <a:t>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702068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482E3-CE4A-A121-DC0F-BAD09E8B2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36AC18-748B-2D2C-A353-6BD319230E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9E958-DE03-3BF1-CF13-BFDB84244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Nvidia and AI companies are partnering to bring advancements in AI capabilities and the GPU market. </a:t>
            </a:r>
          </a:p>
          <a:p>
            <a:r>
              <a:rPr lang="en-US" dirty="0"/>
              <a:t>The boom in AI, LLM, and GenAI has shifted Nvidia's business from serving the consumer graphics market to providing high-powered GPUs for AI workloads in data centers to enterprise customers.</a:t>
            </a:r>
            <a:endParaRPr lang="en-JM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F3DED-ADDC-367C-0EC9-E0FAA1AC81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97D10-3463-4FEC-B4CE-AE385197A7A3}" type="slidenum">
              <a:rPr lang="en-JM" smtClean="0"/>
              <a:t>10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28855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493" y="1734757"/>
            <a:ext cx="10113645" cy="21760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Powering AI with </a:t>
            </a:r>
            <a:r>
              <a:rPr lang="en-US" sz="6600">
                <a:solidFill>
                  <a:schemeClr val="tx1"/>
                </a:solidFill>
              </a:rPr>
              <a:t>Nvidia GPUs</a:t>
            </a:r>
            <a:endParaRPr lang="en-US" sz="6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7874" y="4817962"/>
            <a:ext cx="10113264" cy="609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Sai Vishwak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749D96-9F3F-5009-F0AB-19A3CAF34A22}"/>
              </a:ext>
            </a:extLst>
          </p:cNvPr>
          <p:cNvCxnSpPr>
            <a:cxnSpLocks/>
          </p:cNvCxnSpPr>
          <p:nvPr/>
        </p:nvCxnSpPr>
        <p:spPr>
          <a:xfrm>
            <a:off x="807493" y="4213185"/>
            <a:ext cx="1011364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09CE56-7567-5028-F9E8-F849875EA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59AF8-4800-64CE-7142-8DD379D8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Impact of AI on Nvidia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08CB48-D45B-1351-BCFE-352C55AA51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61981" y="2120900"/>
            <a:ext cx="3748088" cy="374808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64D8AC-C762-4199-2F16-CDADA2CB9D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55600" indent="-173038">
              <a:buFont typeface="Arial" panose="020B0604020202020204" pitchFamily="34" charset="0"/>
              <a:buChar char="•"/>
            </a:pPr>
            <a:r>
              <a:rPr lang="en-US" dirty="0"/>
              <a:t>Nvidia partners with Big Tech for AI and GPU advancements.</a:t>
            </a:r>
          </a:p>
          <a:p>
            <a:pPr marL="355600" indent="-173038">
              <a:buFont typeface="Arial" panose="020B0604020202020204" pitchFamily="34" charset="0"/>
              <a:buChar char="•"/>
            </a:pPr>
            <a:r>
              <a:rPr lang="en-US" dirty="0"/>
              <a:t>Massive demand for AI-optimized GPUs drives Nvidia’s growth.</a:t>
            </a:r>
          </a:p>
          <a:p>
            <a:pPr marL="355600" indent="-173038">
              <a:buFont typeface="Arial" panose="020B0604020202020204" pitchFamily="34" charset="0"/>
              <a:buChar char="•"/>
            </a:pPr>
            <a:r>
              <a:rPr lang="en-US" dirty="0"/>
              <a:t>Nvidia has shifted it’s focus from consumer graphic market to Data center and AI-optimized enterprise GPU market.</a:t>
            </a:r>
          </a:p>
        </p:txBody>
      </p:sp>
    </p:spTree>
    <p:extLst>
      <p:ext uri="{BB962C8B-B14F-4D97-AF65-F5344CB8AC3E}">
        <p14:creationId xmlns:p14="http://schemas.microsoft.com/office/powerpoint/2010/main" val="74336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641092-1344-7A6E-90ED-55F842E29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CC98-DF47-02E3-BCC3-1CE1447F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7CC68C-FE9F-D5F8-6DBF-B46D56980A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16688" y="2448719"/>
            <a:ext cx="4638675" cy="3092449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5E9A40-9173-71EE-0325-5017AFBC56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55600" indent="-173038">
              <a:buFont typeface="Arial" panose="020B0604020202020204" pitchFamily="34" charset="0"/>
              <a:buChar char="•"/>
            </a:pPr>
            <a:r>
              <a:rPr lang="en-US" dirty="0"/>
              <a:t>Nvidia GPUs fuel the innovation in AI and LLM industry.</a:t>
            </a:r>
          </a:p>
          <a:p>
            <a:pPr marL="355600" indent="-173038">
              <a:buFont typeface="Arial" panose="020B0604020202020204" pitchFamily="34" charset="0"/>
              <a:buChar char="•"/>
            </a:pPr>
            <a:r>
              <a:rPr lang="en-US" dirty="0"/>
              <a:t>Their parallel design drives advances in machine learning, deep learning, and generative AI.</a:t>
            </a:r>
          </a:p>
        </p:txBody>
      </p:sp>
    </p:spTree>
    <p:extLst>
      <p:ext uri="{BB962C8B-B14F-4D97-AF65-F5344CB8AC3E}">
        <p14:creationId xmlns:p14="http://schemas.microsoft.com/office/powerpoint/2010/main" val="72711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77F656-ABE3-4206-9C6E-064A8F053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2333955"/>
            <a:ext cx="10113645" cy="743682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THANK YOU</a:t>
            </a:r>
            <a:endParaRPr lang="en-JM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8424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Nvidia GPUs power the AI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A9673-6DA7-82D5-B88B-BF5361E682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55600" indent="-173038">
              <a:buFont typeface="Arial" panose="020B0604020202020204" pitchFamily="34" charset="0"/>
              <a:buChar char="•"/>
            </a:pPr>
            <a:r>
              <a:rPr lang="en-US" dirty="0"/>
              <a:t>Artificial Intelligence (AI), Large Language Models (LLM) and Generative AI are transforming every industry.</a:t>
            </a:r>
          </a:p>
          <a:p>
            <a:pPr marL="355600" indent="-173038">
              <a:buFont typeface="Arial" panose="020B0604020202020204" pitchFamily="34" charset="0"/>
              <a:buChar char="•"/>
            </a:pPr>
            <a:r>
              <a:rPr lang="en-US" dirty="0"/>
              <a:t>The Advancements in AI are driven by powerful hardware, especially Nvidia GPUs.</a:t>
            </a:r>
            <a:endParaRPr lang="en-JM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EFB483-A929-B8E6-3FFC-9DAEC7337E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14705" r="25115"/>
          <a:stretch>
            <a:fillRect/>
          </a:stretch>
        </p:blipFill>
        <p:spPr>
          <a:xfrm>
            <a:off x="6454986" y="2185204"/>
            <a:ext cx="4416357" cy="2935437"/>
          </a:xfrm>
        </p:spPr>
      </p:pic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34B012-4E5D-9858-47CC-5DE1DB7C9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A7006-38F0-81AF-D64A-2FC22F8C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CPU vs GPU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2CA930-68B3-C563-D05C-766B672F9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182562"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CPU:</a:t>
            </a:r>
            <a:r>
              <a:rPr lang="en-US" dirty="0"/>
              <a:t> Few, Powerful cores (2-16)</a:t>
            </a:r>
          </a:p>
          <a:p>
            <a:pPr marL="182562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general-purpose, sequential tasks.</a:t>
            </a:r>
            <a:endParaRPr lang="en-JM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B576A85-0722-25A4-4735-146BC34162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961219" y="3113913"/>
            <a:ext cx="2911858" cy="291185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704A25-0866-E114-4907-2D822EC34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GPU:</a:t>
            </a:r>
            <a:r>
              <a:rPr lang="en-US" dirty="0"/>
              <a:t> Thousands of simple cores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Specialized, small, repetitive tasks.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834AA1E-5A49-7C9B-FC27-2243CB91322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7015381" y="3114105"/>
            <a:ext cx="3640862" cy="2911475"/>
          </a:xfrm>
        </p:spPr>
      </p:pic>
    </p:spTree>
    <p:extLst>
      <p:ext uri="{BB962C8B-B14F-4D97-AF65-F5344CB8AC3E}">
        <p14:creationId xmlns:p14="http://schemas.microsoft.com/office/powerpoint/2010/main" val="312032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23FF1C-2B78-1CCB-D58A-4E65A7314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6E06-D84C-EE3B-E367-FDD29EC2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were GPUs invented?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38B44A-5380-E8FE-6052-66535FAC6B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17005" y="2689842"/>
            <a:ext cx="4638675" cy="261030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68D06E-14DD-1616-6903-F8C5226D2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55600" indent="-173038">
              <a:buFont typeface="Arial" panose="020B0604020202020204" pitchFamily="34" charset="0"/>
              <a:buChar char="•"/>
            </a:pPr>
            <a:r>
              <a:rPr lang="en-US" dirty="0"/>
              <a:t>Created for 3D graphics rendering and gaming.</a:t>
            </a:r>
          </a:p>
          <a:p>
            <a:pPr marL="355600" indent="-173038">
              <a:buFont typeface="Arial" panose="020B0604020202020204" pitchFamily="34" charset="0"/>
              <a:buChar char="•"/>
            </a:pPr>
            <a:r>
              <a:rPr lang="en-US" dirty="0"/>
              <a:t>Process millions of pixels and data points in parallel.</a:t>
            </a:r>
          </a:p>
          <a:p>
            <a:pPr marL="355600" indent="-173038">
              <a:buFont typeface="Arial" panose="020B0604020202020204" pitchFamily="34" charset="0"/>
              <a:buChar char="•"/>
            </a:pPr>
            <a:r>
              <a:rPr lang="en-US" dirty="0"/>
              <a:t>Engineered for simultaneous data processing.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6177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154A41-3605-93D0-6C8A-124E6836C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01AF-5FA1-6845-FA3D-18B23385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Parallel Processing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1381F6-94DA-7BCD-7E12-2C9A2F397D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55600" indent="-173038">
              <a:buFont typeface="Arial" panose="020B0604020202020204" pitchFamily="34" charset="0"/>
              <a:buChar char="•"/>
            </a:pPr>
            <a:r>
              <a:rPr lang="en-US" dirty="0"/>
              <a:t>GPUs divides tasks into thousands of sub-tasks called Threads.</a:t>
            </a:r>
          </a:p>
          <a:p>
            <a:pPr marL="355600" indent="-173038">
              <a:buFont typeface="Arial" panose="020B0604020202020204" pitchFamily="34" charset="0"/>
              <a:buChar char="•"/>
            </a:pPr>
            <a:r>
              <a:rPr lang="en-US" dirty="0"/>
              <a:t>Each sub-task runs at same time, independently.</a:t>
            </a:r>
          </a:p>
          <a:p>
            <a:pPr marL="355600" indent="-173038">
              <a:buFont typeface="Arial" panose="020B0604020202020204" pitchFamily="34" charset="0"/>
              <a:buChar char="•"/>
            </a:pPr>
            <a:r>
              <a:rPr lang="en-US" dirty="0"/>
              <a:t>Ideal for repetitive, data-heavy calculations.</a:t>
            </a:r>
            <a:endParaRPr lang="en-JM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1BA5897-F4F6-F4BA-9AEA-0B99792DFEA3}"/>
              </a:ext>
            </a:extLst>
          </p:cNvPr>
          <p:cNvSpPr/>
          <p:nvPr/>
        </p:nvSpPr>
        <p:spPr>
          <a:xfrm>
            <a:off x="6213771" y="3267796"/>
            <a:ext cx="914400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Task</a:t>
            </a:r>
            <a:endParaRPr lang="en-JM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4DAF18-6E0D-ABE9-44F0-70FAA27FF9F8}"/>
              </a:ext>
            </a:extLst>
          </p:cNvPr>
          <p:cNvSpPr/>
          <p:nvPr/>
        </p:nvSpPr>
        <p:spPr>
          <a:xfrm>
            <a:off x="7632723" y="2659116"/>
            <a:ext cx="1440000" cy="54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 Task-1</a:t>
            </a:r>
            <a:endParaRPr lang="en-JM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6043932-F4E4-0636-9BFC-E6C23A772B66}"/>
              </a:ext>
            </a:extLst>
          </p:cNvPr>
          <p:cNvSpPr/>
          <p:nvPr/>
        </p:nvSpPr>
        <p:spPr>
          <a:xfrm>
            <a:off x="7632723" y="3454996"/>
            <a:ext cx="1440000" cy="54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 Task-2</a:t>
            </a:r>
            <a:endParaRPr lang="en-JM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367AB46-E8EE-343A-2672-B74BD69B9483}"/>
              </a:ext>
            </a:extLst>
          </p:cNvPr>
          <p:cNvSpPr/>
          <p:nvPr/>
        </p:nvSpPr>
        <p:spPr>
          <a:xfrm>
            <a:off x="7632723" y="4250875"/>
            <a:ext cx="1440000" cy="54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 Task-3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A16926-DE20-3E8C-8B33-A353816ABCC9}"/>
              </a:ext>
            </a:extLst>
          </p:cNvPr>
          <p:cNvSpPr/>
          <p:nvPr/>
        </p:nvSpPr>
        <p:spPr>
          <a:xfrm>
            <a:off x="9433726" y="2659116"/>
            <a:ext cx="1620000" cy="54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Processor-1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F1CE9B-469F-9E1F-A9DE-EB60F0C2D71E}"/>
              </a:ext>
            </a:extLst>
          </p:cNvPr>
          <p:cNvSpPr/>
          <p:nvPr/>
        </p:nvSpPr>
        <p:spPr>
          <a:xfrm>
            <a:off x="9433726" y="3454996"/>
            <a:ext cx="1620000" cy="54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Processor-2</a:t>
            </a:r>
            <a:endParaRPr lang="en-JM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E31409-6BCD-3633-F36F-ECD8FE81A9AF}"/>
              </a:ext>
            </a:extLst>
          </p:cNvPr>
          <p:cNvSpPr/>
          <p:nvPr/>
        </p:nvSpPr>
        <p:spPr>
          <a:xfrm>
            <a:off x="9433726" y="4250876"/>
            <a:ext cx="1620000" cy="54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Processor-3</a:t>
            </a:r>
            <a:endParaRPr lang="en-JM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03FC7A-572A-414A-BC24-8CF84673AEED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9072723" y="2929116"/>
            <a:ext cx="361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F2B3CC-9A31-6E7B-0985-1863A998C0A6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9072723" y="3724996"/>
            <a:ext cx="361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2C20A4-DF04-854C-8610-64C32CFEBD8F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>
            <a:off x="9072723" y="4520875"/>
            <a:ext cx="3610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DBBFA2A-5E62-9177-F7A5-4A2DA320769D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7128171" y="2929116"/>
            <a:ext cx="504552" cy="7958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F314FD2-9F4C-EA1C-7FAA-C57F73FE47EA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7128171" y="3724996"/>
            <a:ext cx="504552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DC3A1E36-C1DC-6002-A2B7-73189F7D3850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7128171" y="3724996"/>
            <a:ext cx="504552" cy="7958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07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22060D-51D3-1BD6-C030-ACE2A9392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1827-94C0-0FF6-DD80-A765A1919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 of Nvidia GPUs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59ACF5-0A69-F034-FC6E-72C19A9974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82562" indent="0">
              <a:spcAft>
                <a:spcPts val="600"/>
              </a:spcAft>
              <a:buNone/>
            </a:pPr>
            <a:r>
              <a:rPr lang="en-US" b="1" dirty="0"/>
              <a:t>GeForce 256</a:t>
            </a:r>
            <a:r>
              <a:rPr lang="en-US" dirty="0"/>
              <a:t>:</a:t>
            </a:r>
          </a:p>
          <a:p>
            <a:pPr marL="355600" indent="-17303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Nvidia GPU (1999) with 32 MB of memory.</a:t>
            </a:r>
          </a:p>
          <a:p>
            <a:pPr marL="355600" indent="-17303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Purpose built for real-time 3D rendering.</a:t>
            </a:r>
          </a:p>
          <a:p>
            <a:pPr marL="182562" indent="0">
              <a:spcAft>
                <a:spcPts val="600"/>
              </a:spcAft>
              <a:buNone/>
            </a:pPr>
            <a:r>
              <a:rPr lang="en-US" b="1" dirty="0"/>
              <a:t>RTX 5090</a:t>
            </a:r>
            <a:r>
              <a:rPr lang="en-US" dirty="0"/>
              <a:t>:</a:t>
            </a:r>
          </a:p>
          <a:p>
            <a:pPr marL="355600" indent="-173038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Latest GeForce GPU with over 20,000 CUDA cores and 32 GB of memory.</a:t>
            </a:r>
          </a:p>
          <a:p>
            <a:pPr marL="355600" indent="-173038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Built for Gaming, 3D rendering, Video Editing, and AI.</a:t>
            </a:r>
            <a:endParaRPr lang="en-JM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58E9C61-387F-CF39-4A10-17A50A4BA3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2563" r="6055"/>
          <a:stretch>
            <a:fillRect/>
          </a:stretch>
        </p:blipFill>
        <p:spPr>
          <a:xfrm>
            <a:off x="7062952" y="2041877"/>
            <a:ext cx="3005958" cy="1953119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6813B5-F4CC-86AC-F86B-147C991208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229" b="19079"/>
          <a:stretch>
            <a:fillRect/>
          </a:stretch>
        </p:blipFill>
        <p:spPr>
          <a:xfrm>
            <a:off x="6607766" y="3994996"/>
            <a:ext cx="3916329" cy="195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379253-DF8C-FFE3-5ED9-2D77AD397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7EE12-E63F-5EC5-A788-EDBCC04D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Nvidia GPUs for AI/LLM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E8BD66-F336-68F6-AC2C-B25D7EAC4C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54986" y="2198844"/>
            <a:ext cx="4638675" cy="203666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794C05-8449-9B85-14A5-F73092F562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55600" indent="-173038">
              <a:buFont typeface="Arial" panose="020B0604020202020204" pitchFamily="34" charset="0"/>
              <a:buChar char="•"/>
            </a:pPr>
            <a:r>
              <a:rPr lang="en-US" dirty="0"/>
              <a:t>AI and Deep learning need huge, repetitive calculations (matrix multiplications).</a:t>
            </a:r>
          </a:p>
          <a:p>
            <a:pPr marL="355600" indent="-173038">
              <a:buFont typeface="Arial" panose="020B0604020202020204" pitchFamily="34" charset="0"/>
              <a:buChar char="•"/>
            </a:pPr>
            <a:r>
              <a:rPr lang="en-US" dirty="0"/>
              <a:t>GPU’s architecture were designed for these tasks.</a:t>
            </a:r>
          </a:p>
          <a:p>
            <a:pPr marL="355600" indent="-173038">
              <a:buFont typeface="Arial" panose="020B0604020202020204" pitchFamily="34" charset="0"/>
              <a:buChar char="•"/>
            </a:pPr>
            <a:r>
              <a:rPr lang="en-US" dirty="0"/>
              <a:t>This improves the training and inference in AI/LLM.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47E797-989A-218D-FC27-5A6FF74F80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5886"/>
          <a:stretch>
            <a:fillRect/>
          </a:stretch>
        </p:blipFill>
        <p:spPr>
          <a:xfrm>
            <a:off x="6888534" y="4352190"/>
            <a:ext cx="3771577" cy="171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2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214605-2652-CAE8-0ECE-E60A105A8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26F2-766D-3EB6-7A87-7A9C748E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Nvidia’s GPU Innovations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80219E-9E25-B5A1-B93F-CD89271B6A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37016" y="2642383"/>
            <a:ext cx="5441817" cy="247825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9EFD4E-1BDB-43BB-F429-2F409950F9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82562" indent="0">
              <a:buNone/>
            </a:pPr>
            <a:r>
              <a:rPr lang="en-US" b="1" dirty="0"/>
              <a:t>CUDA: </a:t>
            </a:r>
            <a:r>
              <a:rPr lang="en-US" dirty="0"/>
              <a:t>Compute Unified Device Architecture</a:t>
            </a:r>
            <a:endParaRPr lang="en-US" b="1" dirty="0"/>
          </a:p>
          <a:p>
            <a:pPr marL="358775" indent="-185738">
              <a:buFont typeface="Arial" panose="020B0604020202020204" pitchFamily="34" charset="0"/>
              <a:buChar char="•"/>
            </a:pPr>
            <a:r>
              <a:rPr lang="en-US" dirty="0"/>
              <a:t>CUDA cores are designed for parallel computing.</a:t>
            </a:r>
            <a:endParaRPr lang="en-US" b="1" dirty="0"/>
          </a:p>
          <a:p>
            <a:pPr marL="182562" indent="0">
              <a:buNone/>
            </a:pPr>
            <a:r>
              <a:rPr lang="en-US" b="1" dirty="0"/>
              <a:t>Tensor: </a:t>
            </a:r>
          </a:p>
          <a:p>
            <a:pPr marL="355600" indent="-173038">
              <a:buFont typeface="Arial" panose="020B0604020202020204" pitchFamily="34" charset="0"/>
              <a:buChar char="•"/>
            </a:pPr>
            <a:r>
              <a:rPr lang="en-US" dirty="0"/>
              <a:t>Tensor cores are optimized for matrix calculations. More efficient than CUDA cores.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34124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D0D82-7806-2DA0-B123-3E583CDA3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C9F44-DDF5-DADF-CD76-BB3546A44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Frameworks for CUDA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E4E382-A683-8934-5A4A-E780E32996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48299" y="2491456"/>
            <a:ext cx="5046421" cy="283953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491AF6-A184-014A-E659-5C2466124A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55600" indent="-173038">
              <a:buFont typeface="Arial" panose="020B0604020202020204" pitchFamily="34" charset="0"/>
              <a:buChar char="•"/>
            </a:pPr>
            <a:r>
              <a:rPr lang="en-US" dirty="0"/>
              <a:t>TensorFlow and PyTorch Frameworks utilize CUDA platform to exploit Nvidia GPU’s capabilities and perform Parallel computing.</a:t>
            </a:r>
          </a:p>
          <a:p>
            <a:pPr marL="355600" indent="-173038">
              <a:buFont typeface="Arial" panose="020B0604020202020204" pitchFamily="34" charset="0"/>
              <a:buChar char="•"/>
            </a:pPr>
            <a:r>
              <a:rPr lang="en-US" dirty="0"/>
              <a:t>Faster training and inference for deep learning and LLMs.</a:t>
            </a:r>
          </a:p>
        </p:txBody>
      </p:sp>
    </p:spTree>
    <p:extLst>
      <p:ext uri="{BB962C8B-B14F-4D97-AF65-F5344CB8AC3E}">
        <p14:creationId xmlns:p14="http://schemas.microsoft.com/office/powerpoint/2010/main" val="299805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10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1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3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4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5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6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7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8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9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{596FFDC1-E466-4B20-89C7-360C33122DD1}TF427093bb-7ddc-497b-80f4-fe945bcee621ff7241c0_win32-add2936a5c77</Template>
  <TotalTime>233</TotalTime>
  <Words>956</Words>
  <Application>Microsoft Office PowerPoint</Application>
  <PresentationFormat>Widescreen</PresentationFormat>
  <Paragraphs>89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Bookman Old Style</vt:lpstr>
      <vt:lpstr>Calibri</vt:lpstr>
      <vt:lpstr>Franklin Gothic Book</vt:lpstr>
      <vt:lpstr>1_RetrospectVTI</vt:lpstr>
      <vt:lpstr>Powering AI with Nvidia GPUs</vt:lpstr>
      <vt:lpstr>How Nvidia GPUs power the AI </vt:lpstr>
      <vt:lpstr>CPU vs GPU</vt:lpstr>
      <vt:lpstr>Why were GPUs invented?</vt:lpstr>
      <vt:lpstr>Parallel Processing</vt:lpstr>
      <vt:lpstr>History of Nvidia GPUs</vt:lpstr>
      <vt:lpstr>Nvidia GPUs for AI/LLM</vt:lpstr>
      <vt:lpstr>Nvidia’s GPU Innovations</vt:lpstr>
      <vt:lpstr>Frameworks for CUDA</vt:lpstr>
      <vt:lpstr>Impact of AI on Nvidia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Vishwak Gundoju</dc:creator>
  <cp:lastModifiedBy>Sai Vishwak Gundoju</cp:lastModifiedBy>
  <cp:revision>12</cp:revision>
  <dcterms:created xsi:type="dcterms:W3CDTF">2025-07-21T19:14:35Z</dcterms:created>
  <dcterms:modified xsi:type="dcterms:W3CDTF">2025-08-10T15:21:26Z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